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72" r:id="rId3"/>
    <p:sldId id="257" r:id="rId4"/>
    <p:sldId id="258" r:id="rId5"/>
    <p:sldId id="259" r:id="rId6"/>
    <p:sldId id="273" r:id="rId7"/>
    <p:sldId id="294" r:id="rId8"/>
    <p:sldId id="295" r:id="rId9"/>
    <p:sldId id="278" r:id="rId10"/>
    <p:sldId id="279" r:id="rId11"/>
    <p:sldId id="281" r:id="rId12"/>
    <p:sldId id="275" r:id="rId13"/>
    <p:sldId id="262" r:id="rId14"/>
    <p:sldId id="287" r:id="rId15"/>
    <p:sldId id="288" r:id="rId16"/>
    <p:sldId id="263" r:id="rId17"/>
    <p:sldId id="264" r:id="rId18"/>
    <p:sldId id="271" r:id="rId19"/>
    <p:sldId id="282" r:id="rId20"/>
    <p:sldId id="283" r:id="rId21"/>
    <p:sldId id="284" r:id="rId22"/>
    <p:sldId id="285" r:id="rId23"/>
    <p:sldId id="293" r:id="rId24"/>
    <p:sldId id="289" r:id="rId25"/>
    <p:sldId id="290" r:id="rId26"/>
    <p:sldId id="291" r:id="rId27"/>
    <p:sldId id="292" r:id="rId28"/>
    <p:sldId id="277" r:id="rId29"/>
    <p:sldId id="269" r:id="rId30"/>
    <p:sldId id="270" r:id="rId31"/>
  </p:sldIdLst>
  <p:sldSz cx="9144000" cy="6858000" type="screen4x3"/>
  <p:notesSz cx="6781800" cy="9926638"/>
  <p:embeddedFontLst>
    <p:embeddedFont>
      <p:font typeface="Arial Narrow" panose="020B060602020203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tantia" panose="02030602050306030303" pitchFamily="18" charset="0"/>
      <p:regular r:id="rId41"/>
      <p:bold r:id="rId42"/>
      <p:italic r:id="rId43"/>
      <p:boldItalic r:id="rId44"/>
    </p:embeddedFont>
    <p:embeddedFont>
      <p:font typeface="Palace Script MT" panose="030303020206070C0B05" pitchFamily="66" charset="0"/>
      <p:italic r:id="rId45"/>
    </p:embeddedFont>
    <p:embeddedFont>
      <p:font typeface="Tahoma" panose="020B0604030504040204" pitchFamily="3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47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38463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1750" y="0"/>
            <a:ext cx="2938463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163"/>
            <a:ext cx="2938463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1750" y="9428163"/>
            <a:ext cx="2938463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5622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 txBox="1">
            <a:spLocks noGrp="1"/>
          </p:cNvSpPr>
          <p:nvPr>
            <p:ph type="sldNum" idx="12"/>
          </p:nvPr>
        </p:nvSpPr>
        <p:spPr>
          <a:xfrm>
            <a:off x="3841750" y="9428163"/>
            <a:ext cx="2938463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:notes"/>
          <p:cNvSpPr txBox="1">
            <a:spLocks noGrp="1"/>
          </p:cNvSpPr>
          <p:nvPr>
            <p:ph type="dt" idx="10"/>
          </p:nvPr>
        </p:nvSpPr>
        <p:spPr>
          <a:xfrm>
            <a:off x="3841750" y="0"/>
            <a:ext cx="2938463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08-Sep-19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8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219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eb649d8eb_0_14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100" cy="446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1eb649d8e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b649d8eb_0_20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100" cy="446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1eb649d8e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b649d8eb_0_20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100" cy="446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1eb649d8e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945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eb649d8eb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eb649d8eb_11_8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100" cy="446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1eb649d8eb_11_8:notes"/>
          <p:cNvSpPr txBox="1">
            <a:spLocks noGrp="1"/>
          </p:cNvSpPr>
          <p:nvPr>
            <p:ph type="sldNum" idx="12"/>
          </p:nvPr>
        </p:nvSpPr>
        <p:spPr>
          <a:xfrm>
            <a:off x="3841750" y="9428163"/>
            <a:ext cx="29385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100" cy="446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eb649d8eb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eb649d8eb_11_2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100" cy="446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1eb649d8eb_11_2:notes"/>
          <p:cNvSpPr txBox="1">
            <a:spLocks noGrp="1"/>
          </p:cNvSpPr>
          <p:nvPr>
            <p:ph type="sldNum" idx="12"/>
          </p:nvPr>
        </p:nvSpPr>
        <p:spPr>
          <a:xfrm>
            <a:off x="3841750" y="9428163"/>
            <a:ext cx="29385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820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81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13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650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495300" y="3933825"/>
            <a:ext cx="8153400" cy="9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2636838"/>
            <a:ext cx="9144000" cy="71437"/>
          </a:xfrm>
          <a:prstGeom prst="rect">
            <a:avLst/>
          </a:prstGeom>
          <a:gradFill>
            <a:gsLst>
              <a:gs pos="0">
                <a:srgbClr val="766000"/>
              </a:gs>
              <a:gs pos="100000">
                <a:srgbClr val="FFDE53"/>
              </a:gs>
            </a:gsLst>
            <a:lin ang="0" scaled="0"/>
          </a:gradFill>
          <a:ln w="9525" cap="flat" cmpd="sng">
            <a:solidFill>
              <a:srgbClr val="FFDE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48075" y="3429000"/>
            <a:ext cx="168592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74625" y="981075"/>
            <a:ext cx="8718550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 rot="5400000">
            <a:off x="1729582" y="-656431"/>
            <a:ext cx="5472112" cy="864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•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6858000" y="0"/>
            <a:ext cx="2286000" cy="6308725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2"/>
          <p:cNvSpPr txBox="1"/>
          <p:nvPr/>
        </p:nvSpPr>
        <p:spPr>
          <a:xfrm rot="5400000">
            <a:off x="4846638" y="2011362"/>
            <a:ext cx="630872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to edit Master title style</a:t>
            </a:r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 rot="5400000">
            <a:off x="198438" y="-198438"/>
            <a:ext cx="6308725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•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44463" y="928688"/>
            <a:ext cx="8642350" cy="547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•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250825" y="547688"/>
            <a:ext cx="4244975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•"/>
              <a:defRPr sz="2800"/>
            </a:lvl1pPr>
            <a:lvl2pPr marL="914400" lvl="1" indent="-312419" algn="l">
              <a:spcBef>
                <a:spcPts val="480"/>
              </a:spcBef>
              <a:spcAft>
                <a:spcPts val="0"/>
              </a:spcAft>
              <a:buSzPts val="1320"/>
              <a:buChar char="•"/>
              <a:defRPr sz="2400"/>
            </a:lvl2pPr>
            <a:lvl3pPr marL="1371600" lvl="2" indent="-292100" algn="l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•"/>
              <a:defRPr sz="1800"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648200" y="547688"/>
            <a:ext cx="4244975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•"/>
              <a:defRPr sz="2800"/>
            </a:lvl1pPr>
            <a:lvl2pPr marL="914400" lvl="1" indent="-312419" algn="l">
              <a:spcBef>
                <a:spcPts val="480"/>
              </a:spcBef>
              <a:spcAft>
                <a:spcPts val="0"/>
              </a:spcAft>
              <a:buSzPts val="1320"/>
              <a:buChar char="•"/>
              <a:defRPr sz="2400"/>
            </a:lvl2pPr>
            <a:lvl3pPr marL="1371600" lvl="2" indent="-292100" algn="l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•"/>
              <a:defRPr sz="1800"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•"/>
              <a:defRPr sz="2400"/>
            </a:lvl1pPr>
            <a:lvl2pPr marL="914400" lvl="1" indent="-298450" algn="l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2000"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3pPr>
            <a:lvl4pPr marL="1828800" lvl="3" indent="-284480" algn="l">
              <a:spcBef>
                <a:spcPts val="320"/>
              </a:spcBef>
              <a:spcAft>
                <a:spcPts val="0"/>
              </a:spcAft>
              <a:buSzPts val="880"/>
              <a:buChar char="•"/>
              <a:defRPr sz="1600"/>
            </a:lvl4pPr>
            <a:lvl5pPr marL="2286000" lvl="4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5pPr>
            <a:lvl6pPr marL="2743200" lvl="5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6pPr>
            <a:lvl7pPr marL="3200400" lvl="6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7pPr>
            <a:lvl8pPr marL="3657600" lvl="7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8pPr>
            <a:lvl9pPr marL="4114800" lvl="8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•"/>
              <a:defRPr sz="2400"/>
            </a:lvl1pPr>
            <a:lvl2pPr marL="914400" lvl="1" indent="-298450" algn="l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2000"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3pPr>
            <a:lvl4pPr marL="1828800" lvl="3" indent="-284480" algn="l">
              <a:spcBef>
                <a:spcPts val="320"/>
              </a:spcBef>
              <a:spcAft>
                <a:spcPts val="0"/>
              </a:spcAft>
              <a:buSzPts val="880"/>
              <a:buChar char="•"/>
              <a:defRPr sz="1600"/>
            </a:lvl4pPr>
            <a:lvl5pPr marL="2286000" lvl="4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5pPr>
            <a:lvl6pPr marL="2743200" lvl="5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6pPr>
            <a:lvl7pPr marL="3200400" lvl="6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7pPr>
            <a:lvl8pPr marL="3657600" lvl="7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8pPr>
            <a:lvl9pPr marL="4114800" lvl="8" indent="-279400" algn="l"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b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640"/>
              </a:spcBef>
              <a:spcAft>
                <a:spcPts val="0"/>
              </a:spcAft>
              <a:buSzPts val="1920"/>
              <a:buChar char="•"/>
              <a:defRPr sz="3200"/>
            </a:lvl1pPr>
            <a:lvl2pPr marL="914400" lvl="1" indent="-326390" algn="l">
              <a:spcBef>
                <a:spcPts val="560"/>
              </a:spcBef>
              <a:spcAft>
                <a:spcPts val="0"/>
              </a:spcAft>
              <a:buSzPts val="1540"/>
              <a:buChar char="•"/>
              <a:defRPr sz="2800"/>
            </a:lvl2pPr>
            <a:lvl3pPr marL="1371600" lvl="2" indent="-304800" algn="l">
              <a:spcBef>
                <a:spcPts val="480"/>
              </a:spcBef>
              <a:spcAft>
                <a:spcPts val="0"/>
              </a:spcAft>
              <a:buSzPts val="1200"/>
              <a:buChar char="•"/>
              <a:defRPr sz="2400"/>
            </a:lvl3pPr>
            <a:lvl4pPr marL="1828800" lvl="3" indent="-298450" algn="l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2000"/>
            </a:lvl4pPr>
            <a:lvl5pPr marL="2286000" lvl="4" indent="-292100" algn="l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5pPr>
            <a:lvl6pPr marL="2743200" lvl="5" indent="-292100" algn="l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6pPr>
            <a:lvl7pPr marL="3200400" lvl="6" indent="-292100" algn="l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7pPr>
            <a:lvl8pPr marL="3657600" lvl="7" indent="-292100" algn="l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8pPr>
            <a:lvl9pPr marL="4114800" lvl="8" indent="-292100" algn="l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b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44463" y="928688"/>
            <a:ext cx="8642350" cy="547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794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28575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6072188" y="6215063"/>
            <a:ext cx="3143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444444"/>
                </a:solidFill>
                <a:latin typeface="Constantia"/>
                <a:ea typeface="Constantia"/>
                <a:cs typeface="Constantia"/>
                <a:sym typeface="Constantia"/>
              </a:rPr>
              <a:t>Department of CSE, CUET</a:t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6351588"/>
            <a:ext cx="9144000" cy="6985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rgbClr val="D0D0D0"/>
              </a:gs>
            </a:gsLst>
            <a:lin ang="0" scaled="0"/>
          </a:gradFill>
          <a:ln w="9525" cap="flat" cmpd="sng">
            <a:solidFill>
              <a:srgbClr val="AB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0" y="857250"/>
            <a:ext cx="9144000" cy="71438"/>
          </a:xfrm>
          <a:prstGeom prst="rect">
            <a:avLst/>
          </a:prstGeom>
          <a:gradFill>
            <a:gsLst>
              <a:gs pos="0">
                <a:srgbClr val="766000"/>
              </a:gs>
              <a:gs pos="100000">
                <a:srgbClr val="FFDE53"/>
              </a:gs>
            </a:gsLst>
            <a:lin ang="0" scaled="0"/>
          </a:gradFill>
          <a:ln w="9525" cap="flat" cmpd="sng">
            <a:solidFill>
              <a:srgbClr val="E8B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438" y="6215063"/>
            <a:ext cx="500062" cy="6143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station-23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203200" y="533400"/>
            <a:ext cx="872913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en-US" b="0" dirty="0">
                <a:hlinkClick r:id="rId3"/>
              </a:rPr>
            </a:br>
            <a:br>
              <a:rPr lang="en-US" b="0" dirty="0">
                <a:hlinkClick r:id="rId3"/>
              </a:rPr>
            </a:br>
            <a:br>
              <a:rPr lang="en-US" b="0" dirty="0">
                <a:hlinkClick r:id="rId3"/>
              </a:rPr>
            </a:br>
            <a:br>
              <a:rPr lang="en-US" b="0" u="sng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Brain Station 23 Ltd.</a:t>
            </a:r>
            <a:endParaRPr dirty="0"/>
          </a:p>
        </p:txBody>
      </p:sp>
      <p:sp>
        <p:nvSpPr>
          <p:cNvPr id="67" name="Google Shape;67;p14"/>
          <p:cNvSpPr txBox="1"/>
          <p:nvPr/>
        </p:nvSpPr>
        <p:spPr>
          <a:xfrm>
            <a:off x="364218" y="4142246"/>
            <a:ext cx="278019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Industrial Attachment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CSE - 402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E27E5-F611-4CAB-A44E-A85FFDAF4E79}"/>
              </a:ext>
            </a:extLst>
          </p:cNvPr>
          <p:cNvSpPr txBox="1"/>
          <p:nvPr/>
        </p:nvSpPr>
        <p:spPr>
          <a:xfrm>
            <a:off x="5651762" y="3076555"/>
            <a:ext cx="457925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Brain Station 23 Development Methodology</a:t>
            </a:r>
            <a:endParaRPr b="1" dirty="0"/>
          </a:p>
        </p:txBody>
      </p:sp>
      <p:sp>
        <p:nvSpPr>
          <p:cNvPr id="105" name="Google Shape;105;p20"/>
          <p:cNvSpPr txBox="1"/>
          <p:nvPr/>
        </p:nvSpPr>
        <p:spPr>
          <a:xfrm>
            <a:off x="500575" y="1265650"/>
            <a:ext cx="61434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Agile Method: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469135" y="5438274"/>
            <a:ext cx="620572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Figure 01: Agile methodology for software development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4B975-7C98-4741-B153-0D9FBE416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88" y="1674631"/>
            <a:ext cx="7128621" cy="4009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Accomplished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SzPct val="92000"/>
              <a:buFont typeface="Wingdings" panose="05000000000000000000" pitchFamily="2" charset="2"/>
              <a:buChar char="Ø"/>
            </a:pPr>
            <a:endParaRPr lang="en-US" sz="2600" dirty="0"/>
          </a:p>
          <a:p>
            <a:pPr>
              <a:buClrTx/>
              <a:buSzPct val="92000"/>
              <a:buFont typeface="Wingdings" panose="05000000000000000000" pitchFamily="2" charset="2"/>
              <a:buChar char="§"/>
            </a:pPr>
            <a:endParaRPr lang="en-US" sz="2600" dirty="0"/>
          </a:p>
          <a:p>
            <a:pPr>
              <a:buClrTx/>
              <a:buSzPct val="92000"/>
              <a:buFont typeface="Wingdings" panose="05000000000000000000" pitchFamily="2" charset="2"/>
              <a:buChar char="Ø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7473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Accomplished Tasks (CONTD.)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60020" indent="0" algn="ctr">
              <a:buNone/>
            </a:pPr>
            <a:r>
              <a:rPr lang="en-US" sz="2000" dirty="0"/>
              <a:t>Figure 02: Flowchart for Frontend development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9297B-4762-4192-B548-F4863CA0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3" y="1285875"/>
            <a:ext cx="3600449" cy="37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84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Accomplished Tasks (CONTD.)</a:t>
            </a:r>
            <a:endParaRPr b="1" dirty="0"/>
          </a:p>
        </p:txBody>
      </p:sp>
      <p:sp>
        <p:nvSpPr>
          <p:cNvPr id="106" name="Google Shape;106;p20"/>
          <p:cNvSpPr txBox="1"/>
          <p:nvPr/>
        </p:nvSpPr>
        <p:spPr>
          <a:xfrm>
            <a:off x="2174863" y="5425761"/>
            <a:ext cx="479427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Figure 04: Landing page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9724F-B812-4AD8-B1D8-A0D58476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4" y="1082588"/>
            <a:ext cx="7832786" cy="43431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Accomplished Tasks (CONTD.)</a:t>
            </a:r>
            <a:endParaRPr b="1" dirty="0"/>
          </a:p>
        </p:txBody>
      </p:sp>
      <p:sp>
        <p:nvSpPr>
          <p:cNvPr id="106" name="Google Shape;106;p20"/>
          <p:cNvSpPr txBox="1"/>
          <p:nvPr/>
        </p:nvSpPr>
        <p:spPr>
          <a:xfrm>
            <a:off x="2174863" y="5562238"/>
            <a:ext cx="479427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Figure 05: Register as Employee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F0A5B-0DC3-4F93-92BF-4D20F64F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1" y="1030578"/>
            <a:ext cx="8348038" cy="433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4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Accomplished Tasks (CONTD.)</a:t>
            </a:r>
            <a:endParaRPr b="1" dirty="0"/>
          </a:p>
        </p:txBody>
      </p:sp>
      <p:sp>
        <p:nvSpPr>
          <p:cNvPr id="106" name="Google Shape;106;p20"/>
          <p:cNvSpPr txBox="1"/>
          <p:nvPr/>
        </p:nvSpPr>
        <p:spPr>
          <a:xfrm>
            <a:off x="2174863" y="5675624"/>
            <a:ext cx="479427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Figure 06: Register as Admin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813F8-CB38-4D0D-B366-E5464ED8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5" y="1123056"/>
            <a:ext cx="8865390" cy="44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Accomplished Tasks (CONTD.)</a:t>
            </a:r>
            <a:endParaRPr b="1" dirty="0"/>
          </a:p>
        </p:txBody>
      </p:sp>
      <p:sp>
        <p:nvSpPr>
          <p:cNvPr id="114" name="Google Shape;114;p21"/>
          <p:cNvSpPr txBox="1"/>
          <p:nvPr/>
        </p:nvSpPr>
        <p:spPr>
          <a:xfrm>
            <a:off x="2235007" y="5605832"/>
            <a:ext cx="467398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Figure 07: Sign in as Employee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D4B70-7C03-4180-96F3-DEBC779F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5" y="1259457"/>
            <a:ext cx="8488394" cy="43756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Accomplished Tasks (CONTD.)</a:t>
            </a:r>
            <a:endParaRPr b="1" dirty="0"/>
          </a:p>
        </p:txBody>
      </p:sp>
      <p:sp>
        <p:nvSpPr>
          <p:cNvPr id="3" name="Rectangle 2"/>
          <p:cNvSpPr/>
          <p:nvPr/>
        </p:nvSpPr>
        <p:spPr>
          <a:xfrm>
            <a:off x="3024941" y="5466963"/>
            <a:ext cx="3094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Figure 08: Sign in as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861EC-0005-45F0-9C85-45ADAAC1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8" y="1017092"/>
            <a:ext cx="8126083" cy="42694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Accomplished Tasks (CONTD.)</a:t>
            </a:r>
            <a:endParaRPr b="1" dirty="0"/>
          </a:p>
        </p:txBody>
      </p:sp>
      <p:sp>
        <p:nvSpPr>
          <p:cNvPr id="3" name="Rectangle 2"/>
          <p:cNvSpPr/>
          <p:nvPr/>
        </p:nvSpPr>
        <p:spPr>
          <a:xfrm>
            <a:off x="3474157" y="1956610"/>
            <a:ext cx="2816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Figure 09:Navigation 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864A9-5FC9-439B-A53A-934EB6B4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04" y="1248309"/>
            <a:ext cx="8609162" cy="49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84E37-C652-4BFF-B756-B600E049D1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494" t="-6102" r="1945" b="55882"/>
          <a:stretch/>
        </p:blipFill>
        <p:spPr>
          <a:xfrm>
            <a:off x="3347389" y="2156665"/>
            <a:ext cx="2569991" cy="3138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7DE89-62A1-4CA5-B80E-67CA1536EDA1}"/>
              </a:ext>
            </a:extLst>
          </p:cNvPr>
          <p:cNvSpPr txBox="1"/>
          <p:nvPr/>
        </p:nvSpPr>
        <p:spPr>
          <a:xfrm>
            <a:off x="3140015" y="5641675"/>
            <a:ext cx="3588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Figure 10:Side Navigation Bar</a:t>
            </a:r>
          </a:p>
        </p:txBody>
      </p:sp>
    </p:spTree>
    <p:extLst>
      <p:ext uri="{BB962C8B-B14F-4D97-AF65-F5344CB8AC3E}">
        <p14:creationId xmlns:p14="http://schemas.microsoft.com/office/powerpoint/2010/main" val="399956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A2B0-8739-4DB3-892D-653D5F83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Accomplished Tasks (CONTD.)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72040-7E84-49D9-9E0A-954346C4F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225" y="5722682"/>
            <a:ext cx="5531549" cy="597408"/>
          </a:xfrm>
        </p:spPr>
        <p:txBody>
          <a:bodyPr/>
          <a:lstStyle/>
          <a:p>
            <a:pPr marL="160020" indent="0" algn="ctr">
              <a:buNone/>
            </a:pPr>
            <a:r>
              <a:rPr lang="en-US" sz="2000" dirty="0"/>
              <a:t>Figure 11 :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43719-E3CB-4E96-96FE-4C26ED6E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2" y="1238126"/>
            <a:ext cx="8271455" cy="438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3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661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Industrial Attachment Brain Station 23</a:t>
            </a:r>
            <a:br>
              <a:rPr lang="en-US" u="sng" dirty="0"/>
            </a:br>
            <a:r>
              <a:rPr lang="en-US" b="1" dirty="0">
                <a:solidFill>
                  <a:srgbClr val="0070C0"/>
                </a:solidFill>
              </a:rPr>
              <a:t>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A44DB-D04A-4B7E-83C8-A6DFD574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1470026"/>
            <a:ext cx="3629025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A2B0-8739-4DB3-892D-653D5F83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Accomplished Tasks (CONTD.)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AA25B-564C-410E-B371-F10BDE8D9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5555410"/>
            <a:ext cx="7872413" cy="845389"/>
          </a:xfrm>
        </p:spPr>
        <p:txBody>
          <a:bodyPr/>
          <a:lstStyle/>
          <a:p>
            <a:r>
              <a:rPr lang="en-US" dirty="0"/>
              <a:t>                 </a:t>
            </a:r>
            <a:r>
              <a:rPr lang="en-US" sz="2000" dirty="0"/>
              <a:t>Figure 12 : Dashboard (contd.)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88F278-160D-47FB-8096-FD4F2C51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5" y="977394"/>
            <a:ext cx="8535989" cy="44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9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A2B0-8739-4DB3-892D-653D5F83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Accomplished Tasks (CONTD.)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41EC2-AEB5-4DFF-ABD7-69A00C27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9" y="897880"/>
            <a:ext cx="8367622" cy="4674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DE8534-92BC-4DA3-9979-9E3FB1A31138}"/>
              </a:ext>
            </a:extLst>
          </p:cNvPr>
          <p:cNvSpPr txBox="1"/>
          <p:nvPr/>
        </p:nvSpPr>
        <p:spPr>
          <a:xfrm>
            <a:off x="3053751" y="5698509"/>
            <a:ext cx="381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  <a:sym typeface="Times New Roman"/>
              </a:rPr>
              <a:t>Figure 13 :Employee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35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A2B0-8739-4DB3-892D-653D5F83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Accomplished Tasks (CONTD.)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72040-7E84-49D9-9E0A-954346C4F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225" y="5697249"/>
            <a:ext cx="5531549" cy="597408"/>
          </a:xfrm>
        </p:spPr>
        <p:txBody>
          <a:bodyPr/>
          <a:lstStyle/>
          <a:p>
            <a:pPr marL="160020" indent="0" algn="ctr">
              <a:buNone/>
            </a:pPr>
            <a:r>
              <a:rPr lang="en-US" sz="2000" dirty="0"/>
              <a:t>Figure 14:  Add Employee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B7C23-4DB7-494B-BE22-B8165A901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3" t="3517" r="20621" b="6071"/>
          <a:stretch/>
        </p:blipFill>
        <p:spPr>
          <a:xfrm>
            <a:off x="1806225" y="898385"/>
            <a:ext cx="5531549" cy="473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9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699E-792D-4F03-98F4-B252876C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7CB9D-E000-4A9E-8AA6-632DB28D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613"/>
            <a:ext cx="9144000" cy="46535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76990C-22CD-4E3A-97FD-36C9B21CFF4F}"/>
              </a:ext>
            </a:extLst>
          </p:cNvPr>
          <p:cNvSpPr txBox="1"/>
          <p:nvPr/>
        </p:nvSpPr>
        <p:spPr>
          <a:xfrm>
            <a:off x="2984740" y="572794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020" lvl="0" algn="ctr">
              <a:spcBef>
                <a:spcPts val="360"/>
              </a:spcBef>
              <a:buClr>
                <a:srgbClr val="3333CC"/>
              </a:buClr>
              <a:buSzPts val="1080"/>
            </a:pPr>
            <a:r>
              <a:rPr lang="en-US" sz="2000" dirty="0">
                <a:latin typeface="Times New Roman"/>
                <a:cs typeface="Times New Roman"/>
                <a:sym typeface="Times New Roman"/>
              </a:rPr>
              <a:t>Figure 15: Employee Profile</a:t>
            </a:r>
          </a:p>
        </p:txBody>
      </p:sp>
    </p:spTree>
    <p:extLst>
      <p:ext uri="{BB962C8B-B14F-4D97-AF65-F5344CB8AC3E}">
        <p14:creationId xmlns:p14="http://schemas.microsoft.com/office/powerpoint/2010/main" val="514873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0175-48E4-4EA0-9FF0-B9135657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Accomplished Tasks (CONTD.)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8D5CD-1A5A-4FDF-9C0E-449EF0DE1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" t="-1597" r="4338"/>
          <a:stretch/>
        </p:blipFill>
        <p:spPr>
          <a:xfrm>
            <a:off x="323491" y="966158"/>
            <a:ext cx="8497018" cy="424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ECE7C-2B9D-415A-91D9-CD5D2F61F2F4}"/>
              </a:ext>
            </a:extLst>
          </p:cNvPr>
          <p:cNvSpPr txBox="1"/>
          <p:nvPr/>
        </p:nvSpPr>
        <p:spPr>
          <a:xfrm>
            <a:off x="1863306" y="5641675"/>
            <a:ext cx="422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020" lvl="0" algn="ctr">
              <a:spcBef>
                <a:spcPts val="360"/>
              </a:spcBef>
              <a:buClr>
                <a:srgbClr val="3333CC"/>
              </a:buClr>
              <a:buSzPts val="1080"/>
            </a:pPr>
            <a:r>
              <a:rPr lang="en-US" sz="2000" dirty="0">
                <a:latin typeface="Times New Roman"/>
                <a:cs typeface="Times New Roman"/>
                <a:sym typeface="Times New Roman"/>
              </a:rPr>
              <a:t>Figure 16:  Employee Profile(contd.)</a:t>
            </a:r>
          </a:p>
        </p:txBody>
      </p:sp>
    </p:spTree>
    <p:extLst>
      <p:ext uri="{BB962C8B-B14F-4D97-AF65-F5344CB8AC3E}">
        <p14:creationId xmlns:p14="http://schemas.microsoft.com/office/powerpoint/2010/main" val="2310558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A075-FFB4-4BAD-A528-B1D61A56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A633D-355C-4F83-A798-65F8C7A6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96"/>
          <a:stretch/>
        </p:blipFill>
        <p:spPr>
          <a:xfrm>
            <a:off x="465826" y="966157"/>
            <a:ext cx="8212347" cy="4658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B7E6E6-EB11-4313-80FF-2FAF82FF45C6}"/>
              </a:ext>
            </a:extLst>
          </p:cNvPr>
          <p:cNvSpPr txBox="1"/>
          <p:nvPr/>
        </p:nvSpPr>
        <p:spPr>
          <a:xfrm>
            <a:off x="2277374" y="5883215"/>
            <a:ext cx="43822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020" lvl="0" algn="ctr">
              <a:spcBef>
                <a:spcPts val="360"/>
              </a:spcBef>
              <a:buClr>
                <a:srgbClr val="3333CC"/>
              </a:buClr>
              <a:buSzPts val="1080"/>
            </a:pPr>
            <a:r>
              <a:rPr lang="en-US" sz="2000" dirty="0">
                <a:latin typeface="Times New Roman"/>
                <a:cs typeface="Times New Roman"/>
                <a:sym typeface="Times New Roman"/>
              </a:rPr>
              <a:t>Figure 17:  Edit Profile</a:t>
            </a:r>
          </a:p>
          <a:p>
            <a:pPr marL="16002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0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D7C7-AB12-44B6-A785-5E23DED8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7BF6A-8ECB-49E2-8EF9-E7C7FDBE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440"/>
            <a:ext cx="9144000" cy="407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3183E5-3129-41F6-A924-0D33CEE68879}"/>
              </a:ext>
            </a:extLst>
          </p:cNvPr>
          <p:cNvSpPr txBox="1"/>
          <p:nvPr/>
        </p:nvSpPr>
        <p:spPr>
          <a:xfrm>
            <a:off x="2277374" y="5589917"/>
            <a:ext cx="415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020" lvl="0" algn="ctr">
              <a:spcBef>
                <a:spcPts val="360"/>
              </a:spcBef>
              <a:buClr>
                <a:srgbClr val="3333CC"/>
              </a:buClr>
              <a:buSzPts val="1080"/>
            </a:pPr>
            <a:r>
              <a:rPr lang="en-US" sz="2000" dirty="0">
                <a:latin typeface="Times New Roman"/>
                <a:cs typeface="Times New Roman"/>
                <a:sym typeface="Times New Roman"/>
              </a:rPr>
              <a:t>Figure 18:Task Manager</a:t>
            </a:r>
          </a:p>
        </p:txBody>
      </p:sp>
    </p:spTree>
    <p:extLst>
      <p:ext uri="{BB962C8B-B14F-4D97-AF65-F5344CB8AC3E}">
        <p14:creationId xmlns:p14="http://schemas.microsoft.com/office/powerpoint/2010/main" val="125853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EABE-EF55-4393-8E91-70139CE6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AF1AF-398E-4B34-8104-7A6C64F5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" y="1019493"/>
            <a:ext cx="9144000" cy="4128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C27E6-DE2A-4763-A8C2-643E324DE4F9}"/>
              </a:ext>
            </a:extLst>
          </p:cNvPr>
          <p:cNvSpPr txBox="1"/>
          <p:nvPr/>
        </p:nvSpPr>
        <p:spPr>
          <a:xfrm>
            <a:off x="2898475" y="5503653"/>
            <a:ext cx="3761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020" lvl="0" algn="ctr">
              <a:spcBef>
                <a:spcPts val="360"/>
              </a:spcBef>
              <a:buClr>
                <a:srgbClr val="3333CC"/>
              </a:buClr>
              <a:buSzPts val="1080"/>
            </a:pPr>
            <a:r>
              <a:rPr lang="en-US" sz="2000" dirty="0">
                <a:latin typeface="Times New Roman"/>
                <a:cs typeface="Times New Roman"/>
                <a:sym typeface="Times New Roman"/>
              </a:rPr>
              <a:t>Figure 19: Footer</a:t>
            </a:r>
          </a:p>
        </p:txBody>
      </p:sp>
    </p:spTree>
    <p:extLst>
      <p:ext uri="{BB962C8B-B14F-4D97-AF65-F5344CB8AC3E}">
        <p14:creationId xmlns:p14="http://schemas.microsoft.com/office/powerpoint/2010/main" val="2210182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System Version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SzPct val="92000"/>
              <a:buFont typeface="Wingdings" panose="05000000000000000000" pitchFamily="2" charset="2"/>
              <a:buChar char="Ø"/>
            </a:pPr>
            <a:r>
              <a:rPr lang="en-GB" sz="2600" dirty="0"/>
              <a:t>Implemented git to supervise the project </a:t>
            </a:r>
          </a:p>
          <a:p>
            <a:pPr>
              <a:lnSpc>
                <a:spcPct val="150000"/>
              </a:lnSpc>
              <a:buClrTx/>
              <a:buSzPct val="92000"/>
              <a:buFont typeface="Wingdings" panose="05000000000000000000" pitchFamily="2" charset="2"/>
              <a:buChar char="Ø"/>
            </a:pPr>
            <a:r>
              <a:rPr lang="en-GB" sz="2600" dirty="0"/>
              <a:t>Using a cloud-based repository on </a:t>
            </a:r>
            <a:r>
              <a:rPr lang="en-GB" sz="2600" dirty="0" err="1"/>
              <a:t>github</a:t>
            </a:r>
            <a:endParaRPr lang="en-GB" sz="2600" dirty="0"/>
          </a:p>
          <a:p>
            <a:pPr>
              <a:lnSpc>
                <a:spcPct val="150000"/>
              </a:lnSpc>
              <a:buClrTx/>
              <a:buSzPct val="92000"/>
              <a:buFont typeface="Wingdings" panose="05000000000000000000" pitchFamily="2" charset="2"/>
              <a:buChar char="Ø"/>
            </a:pPr>
            <a:r>
              <a:rPr lang="en-GB" sz="2600" dirty="0"/>
              <a:t>Distributed version control software is available for free through open source</a:t>
            </a:r>
          </a:p>
          <a:p>
            <a:pPr>
              <a:lnSpc>
                <a:spcPct val="150000"/>
              </a:lnSpc>
              <a:buClrTx/>
              <a:buSzPct val="92000"/>
              <a:buFont typeface="Wingdings" panose="05000000000000000000" pitchFamily="2" charset="2"/>
              <a:buChar char="Ø"/>
            </a:pPr>
            <a:r>
              <a:rPr lang="en-GB" sz="2600" dirty="0"/>
              <a:t>It is an online platform for software engineers to collaborate and manage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497195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Conclusion</a:t>
            </a:r>
            <a:endParaRPr b="1" dirty="0"/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xfrm>
            <a:off x="250800" y="945524"/>
            <a:ext cx="8642400" cy="54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endParaRPr sz="2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Team Members</a:t>
            </a:r>
            <a:endParaRPr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8FAF75-ADDC-4578-BBDD-20E46E626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80084"/>
              </p:ext>
            </p:extLst>
          </p:nvPr>
        </p:nvGraphicFramePr>
        <p:xfrm>
          <a:off x="857250" y="4629150"/>
          <a:ext cx="7200900" cy="1457325"/>
        </p:xfrm>
        <a:graphic>
          <a:graphicData uri="http://schemas.openxmlformats.org/drawingml/2006/table">
            <a:tbl>
              <a:tblPr lastRow="1">
                <a:tableStyleId>{2D5ABB26-0587-4C30-8999-92F81FD0307C}</a:tableStyleId>
              </a:tblPr>
              <a:tblGrid>
                <a:gridCol w="7200900">
                  <a:extLst>
                    <a:ext uri="{9D8B030D-6E8A-4147-A177-3AD203B41FA5}">
                      <a16:colId xmlns:a16="http://schemas.microsoft.com/office/drawing/2014/main" val="2119553009"/>
                    </a:ext>
                  </a:extLst>
                </a:gridCol>
              </a:tblGrid>
              <a:tr h="1457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6093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90144" y="2613392"/>
            <a:ext cx="80650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latin typeface="Palace Script MT" panose="030303020206070C0B05" pitchFamily="66" charset="0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Contents</a:t>
            </a:r>
            <a:endParaRPr b="1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233671" y="259504"/>
            <a:ext cx="8676658" cy="59687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832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680"/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52832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r>
              <a:rPr lang="en-US" sz="2400" dirty="0"/>
              <a:t>About Brain Station 23 Ltd.</a:t>
            </a:r>
          </a:p>
          <a:p>
            <a:pPr marL="52832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r>
              <a:rPr lang="en-US" sz="2400" dirty="0"/>
              <a:t>Services </a:t>
            </a:r>
          </a:p>
          <a:p>
            <a:pPr marL="52832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r>
              <a:rPr lang="en-US" sz="2400" dirty="0"/>
              <a:t>Vision</a:t>
            </a:r>
          </a:p>
          <a:p>
            <a:pPr marL="52832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r>
              <a:rPr lang="en-US" sz="2400" dirty="0"/>
              <a:t>Mission</a:t>
            </a:r>
          </a:p>
          <a:p>
            <a:pPr marL="52832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r>
              <a:rPr lang="en-US" sz="2400" dirty="0"/>
              <a:t>Technologies</a:t>
            </a:r>
          </a:p>
          <a:p>
            <a:pPr marL="52832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r>
              <a:rPr lang="en-US" sz="2400" dirty="0"/>
              <a:t>Brain Station 23 Development Methodology</a:t>
            </a:r>
            <a:endParaRPr sz="2400" dirty="0"/>
          </a:p>
          <a:p>
            <a:pPr marL="52832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r>
              <a:rPr lang="en-US" sz="2400" dirty="0"/>
              <a:t>Accomplished Tasks</a:t>
            </a:r>
            <a:endParaRPr sz="2400" dirty="0"/>
          </a:p>
          <a:p>
            <a:pPr marL="52832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r>
              <a:rPr lang="en-US" sz="2400" dirty="0"/>
              <a:t>Control System Version</a:t>
            </a:r>
          </a:p>
          <a:p>
            <a:pPr marL="52832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2000"/>
              <a:buFont typeface="Wingdings" panose="05000000000000000000" pitchFamily="2" charset="2"/>
              <a:buChar char="Ø"/>
            </a:pPr>
            <a:r>
              <a:rPr lang="en-US" sz="2400" dirty="0"/>
              <a:t>Conclusion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Brain Station 23 Ltd.</a:t>
            </a:r>
            <a:endParaRPr b="1" dirty="0"/>
          </a:p>
        </p:txBody>
      </p:sp>
      <p:sp>
        <p:nvSpPr>
          <p:cNvPr id="86" name="Google Shape;86;p17"/>
          <p:cNvSpPr txBox="1"/>
          <p:nvPr/>
        </p:nvSpPr>
        <p:spPr>
          <a:xfrm>
            <a:off x="-1" y="836613"/>
            <a:ext cx="9143999" cy="729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 algn="just">
              <a:lnSpc>
                <a:spcPct val="150000"/>
              </a:lnSpc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Prestigious Bangladeshi software </a:t>
            </a:r>
            <a:r>
              <a:rPr lang="en-GB" sz="2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startup</a:t>
            </a: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founded in 2006</a:t>
            </a:r>
          </a:p>
          <a:p>
            <a:pPr marL="457200" lvl="0" indent="-457200" algn="just">
              <a:lnSpc>
                <a:spcPct val="150000"/>
              </a:lnSpc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Initially focused on the global market, the local market was introduced in 2010</a:t>
            </a:r>
          </a:p>
          <a:p>
            <a:pPr marL="457200" lvl="0" indent="-457200" algn="just">
              <a:lnSpc>
                <a:spcPct val="150000"/>
              </a:lnSpc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Currently holds 700+ employees including CSE and Non CSE graduates from top universities</a:t>
            </a:r>
          </a:p>
          <a:p>
            <a:pPr marL="457200" lvl="0" indent="-457200" algn="just">
              <a:lnSpc>
                <a:spcPct val="150000"/>
              </a:lnSpc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collaborations with other countries like the USA, UK, Netherlands, Denmark, Japan, Norway and the Middle East etc</a:t>
            </a:r>
          </a:p>
          <a:p>
            <a:pPr marL="457200" indent="-457200" algn="just">
              <a:lnSpc>
                <a:spcPct val="150000"/>
              </a:lnSpc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GB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Offers clients all around the world excellent IT solutions and provides their customers' purchases of their products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buClr>
                <a:schemeClr val="dk1"/>
              </a:buClr>
              <a:buSzPts val="2400"/>
              <a:buFont typeface="Noto Sans Symbols"/>
              <a:buChar char="⮚"/>
            </a:pPr>
            <a:endParaRPr lang="en-GB" sz="2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Services</a:t>
            </a:r>
            <a:endParaRPr b="1" dirty="0"/>
          </a:p>
        </p:txBody>
      </p:sp>
      <p:sp>
        <p:nvSpPr>
          <p:cNvPr id="86" name="Google Shape;86;p17"/>
          <p:cNvSpPr txBox="1"/>
          <p:nvPr/>
        </p:nvSpPr>
        <p:spPr>
          <a:xfrm>
            <a:off x="293298" y="612864"/>
            <a:ext cx="8684064" cy="623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Brain </a:t>
            </a: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 23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provides a</a:t>
            </a:r>
            <a:r>
              <a:rPr lang="en-GB" sz="2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variety of services :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 Development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AEM Solutions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&amp; AI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Solution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 Solution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 VR Solution 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GB"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7D4291-C42B-4B53-96B7-3877B0B14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1776" y="2471738"/>
            <a:ext cx="4675586" cy="34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FD2E-BA6D-44E0-8658-63938F4E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5F63E-9DAD-462E-BB9B-EC4DE76C9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28688"/>
            <a:ext cx="8786813" cy="5316837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To be the fastest digital transformation and innovation partner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To be the customer-</a:t>
            </a:r>
            <a:r>
              <a:rPr lang="en-US" dirty="0" err="1"/>
              <a:t>centred</a:t>
            </a:r>
            <a:r>
              <a:rPr lang="en-US" dirty="0"/>
              <a:t> company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take ownership and own the difficulties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Honesty is also a significant part of their vision 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Team spirit is also one of their core principles</a:t>
            </a:r>
          </a:p>
          <a:p>
            <a:pPr marL="34290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To deliver best solution one has to stay</a:t>
            </a:r>
            <a:br>
              <a:rPr lang="en-US" dirty="0"/>
            </a:br>
            <a:r>
              <a:rPr lang="en-US" dirty="0"/>
              <a:t>agile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16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163F-BA63-4AAB-9643-D5AD88AF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94347-9D0D-4D13-9995-66B75722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62" y="928688"/>
            <a:ext cx="8999537" cy="5472112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To empower people with IT industry and grow as a nation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To serve Enterprises and SMEs with technological partnership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To emphasize on latest technologies for digital transformation</a:t>
            </a:r>
          </a:p>
          <a:p>
            <a:pPr marL="34290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To be peoples innovation and success partner regardless of diverse culture</a:t>
            </a: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/>
          </a:p>
          <a:p>
            <a:pPr marL="0" lvl="0" indent="0" algn="just">
              <a:lnSpc>
                <a:spcPct val="150000"/>
              </a:lnSpc>
              <a:buClr>
                <a:schemeClr val="dk1"/>
              </a:buClr>
              <a:buSzPts val="2400"/>
              <a:buNone/>
            </a:pPr>
            <a:br>
              <a:rPr lang="en-US" dirty="0"/>
            </a:br>
            <a:endParaRPr lang="en-US" dirty="0"/>
          </a:p>
          <a:p>
            <a:pPr marL="1600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4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Technologies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77014689"/>
      </p:ext>
    </p:extLst>
  </p:cSld>
  <p:clrMapOvr>
    <a:masterClrMapping/>
  </p:clrMapOvr>
</p:sld>
</file>

<file path=ppt/theme/theme1.xml><?xml version="1.0" encoding="utf-8"?>
<a:theme xmlns:a="http://schemas.openxmlformats.org/drawingml/2006/main" name="1_islab2006-Eng">
  <a:themeElements>
    <a:clrScheme name="1_islab2006-Eng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458</Words>
  <Application>Microsoft Office PowerPoint</Application>
  <PresentationFormat>On-screen Show (4:3)</PresentationFormat>
  <Paragraphs>110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Times New Roman</vt:lpstr>
      <vt:lpstr>Calibri</vt:lpstr>
      <vt:lpstr>Tahoma</vt:lpstr>
      <vt:lpstr>Constantia</vt:lpstr>
      <vt:lpstr>Arial Narrow</vt:lpstr>
      <vt:lpstr>Arial</vt:lpstr>
      <vt:lpstr>Noto Sans Symbols</vt:lpstr>
      <vt:lpstr>Palace Script MT</vt:lpstr>
      <vt:lpstr>Wingdings</vt:lpstr>
      <vt:lpstr>1_islab2006-Eng</vt:lpstr>
      <vt:lpstr>       Brain Station 23 Ltd.</vt:lpstr>
      <vt:lpstr> Industrial Attachment Brain Station 23 .</vt:lpstr>
      <vt:lpstr>Team Members</vt:lpstr>
      <vt:lpstr>Contents</vt:lpstr>
      <vt:lpstr>About Brain Station 23 Ltd.</vt:lpstr>
      <vt:lpstr>Services</vt:lpstr>
      <vt:lpstr>Vision</vt:lpstr>
      <vt:lpstr>Mission</vt:lpstr>
      <vt:lpstr>Technologies</vt:lpstr>
      <vt:lpstr>Brain Station 23 Development Methodology</vt:lpstr>
      <vt:lpstr>Accomplished Tasks</vt:lpstr>
      <vt:lpstr>Accomplished Tasks (CONTD.)</vt:lpstr>
      <vt:lpstr>Accomplished Tasks (CONTD.)</vt:lpstr>
      <vt:lpstr>Accomplished Tasks (CONTD.)</vt:lpstr>
      <vt:lpstr>Accomplished Tasks (CONTD.)</vt:lpstr>
      <vt:lpstr>Accomplished Tasks (CONTD.)</vt:lpstr>
      <vt:lpstr>Accomplished Tasks (CONTD.)</vt:lpstr>
      <vt:lpstr>Accomplished Tasks (CONTD.)</vt:lpstr>
      <vt:lpstr>Accomplished Tasks (CONTD.)</vt:lpstr>
      <vt:lpstr>Accomplished Tasks (CONTD.)</vt:lpstr>
      <vt:lpstr>Accomplished Tasks (CONTD.)</vt:lpstr>
      <vt:lpstr>Accomplished Tasks (CONTD.)</vt:lpstr>
      <vt:lpstr>PowerPoint Presentation</vt:lpstr>
      <vt:lpstr>Accomplished Tasks (CONTD.)</vt:lpstr>
      <vt:lpstr>PowerPoint Presentation</vt:lpstr>
      <vt:lpstr>PowerPoint Presentation</vt:lpstr>
      <vt:lpstr>PowerPoint Presentation</vt:lpstr>
      <vt:lpstr>Control System Version</vt:lpstr>
      <vt:lpstr>Conclusion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Bangladesh Japan Information Technology Limited (BJIT Ltd.)</dc:title>
  <dc:creator>ASUS</dc:creator>
  <cp:lastModifiedBy>Sadia Nishi</cp:lastModifiedBy>
  <cp:revision>57</cp:revision>
  <dcterms:modified xsi:type="dcterms:W3CDTF">2023-10-15T14:37:34Z</dcterms:modified>
</cp:coreProperties>
</file>